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6858000" cx="12192000"/>
  <p:notesSz cx="6858000" cy="9144000"/>
  <p:embeddedFontLst>
    <p:embeddedFont>
      <p:font typeface="Lexend SemiBold"/>
      <p:regular r:id="rId42"/>
      <p:bold r:id="rId43"/>
    </p:embeddedFont>
    <p:embeddedFont>
      <p:font typeface="Arial Black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06E9EF-58CC-420C-91B5-2492F02BF92B}">
  <a:tblStyle styleId="{FC06E9EF-58CC-420C-91B5-2492F02BF9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LexendSemiBold-regular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ArialBlack-regular.fntdata"/><Relationship Id="rId21" Type="http://schemas.openxmlformats.org/officeDocument/2006/relationships/slide" Target="slides/slide15.xml"/><Relationship Id="rId43" Type="http://schemas.openxmlformats.org/officeDocument/2006/relationships/font" Target="fonts/LexendSemiBold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" name="Google Shape;3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5c93b9a95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365c93b9a9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57f259bf4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2857f259bf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59808731a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2859808731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859808731a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2859808731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3b7351b003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3b7351b00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b7351b00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3b7351b0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b2ec29e96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3b2ec29e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b2ec29e96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3b2ec29e9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b2ec29e96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33b2ec29e9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b2ec29e96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3b2ec29e9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68fe10fe62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g268fe10fe6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3be8ee1d0_2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43be8ee1d0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3fd30c992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3fd30c992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6ac9f7cb57_0_3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36ac9f7cb57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ac9f7cb57_0_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36ac9f7cb57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ac9f7cb57_0_4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36ac9f7cb57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6ac9f7cb57_0_4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36ac9f7cb57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6ac9f7cb57_0_4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6ac9f7cb57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6ac9f7cb57_0_4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6ac9f7cb57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6ac9f7cb57_0_4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36ac9f7cb57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6ac9f7cb57_0_4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36ac9f7cb57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3df789bc6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g33df789bc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6ac9f7cb57_0_4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36ac9f7cb57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6ac9f7cb57_0_4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36ac9f7cb57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6ac9f7cb57_0_4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36ac9f7cb57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6ac9f7cb57_0_5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36ac9f7cb57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f396fd6300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f396fd630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ac9f7cb57_0_5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36ac9f7cb57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e8808213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34e880821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fdd84ec601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2fdd84ec60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8fcb4f302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268fcb4f30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5c93b9a95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365c93b9a9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5c93b9a95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365c93b9a9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5c93b9a95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365c93b9a9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4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ground - Custom Image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ground - Entry Sign">
  <p:cSld name="TWO_OBJECT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2"/>
          <p:cNvPicPr preferRelativeResize="0"/>
          <p:nvPr/>
        </p:nvPicPr>
        <p:blipFill rotWithShape="1">
          <a:blip r:embed="rId3">
            <a:alphaModFix/>
          </a:blip>
          <a:srcRect b="0" l="16774" r="16767" t="0"/>
          <a:stretch/>
        </p:blipFill>
        <p:spPr>
          <a:xfrm>
            <a:off x="6299200" y="0"/>
            <a:ext cx="5889600" cy="59082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30" name="Google Shape;30;p1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Background - Cal Poly Humboldt Logo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Background - Diamond H.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ground - H.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ground - Entry Sign">
  <p:cSld name="TWO_OBJECT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6"/>
          <p:cNvPicPr preferRelativeResize="0"/>
          <p:nvPr/>
        </p:nvPicPr>
        <p:blipFill rotWithShape="1">
          <a:blip r:embed="rId3">
            <a:alphaModFix/>
          </a:blip>
          <a:srcRect b="0" l="16774" r="16766" t="0"/>
          <a:stretch/>
        </p:blipFill>
        <p:spPr>
          <a:xfrm>
            <a:off x="6299200" y="0"/>
            <a:ext cx="5889600" cy="59082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17" name="Google Shape;17;p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ground - Custom Image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Background - Cal Poly Humboldt Logo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Background - Diamond H.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ground - H.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jpg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  <p:sldLayoutId id="2147483655" r:id="rId4"/>
    <p:sldLayoutId id="2147483656" r:id="rId5"/>
    <p:sldLayoutId id="2147483657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hyperlink" Target="https://jupyterhub-west.nrp-nautilus.io/" TargetMode="External"/><Relationship Id="rId5" Type="http://schemas.openxmlformats.org/officeDocument/2006/relationships/hyperlink" Target="https://github.com/cal-poly-humboldt/NRP-Tutorials" TargetMode="External"/><Relationship Id="rId6" Type="http://schemas.openxmlformats.org/officeDocument/2006/relationships/image" Target="../media/image25.png"/><Relationship Id="rId7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32.png"/><Relationship Id="rId5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Relationship Id="rId4" Type="http://schemas.openxmlformats.org/officeDocument/2006/relationships/image" Target="../media/image32.png"/><Relationship Id="rId5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Relationship Id="rId4" Type="http://schemas.openxmlformats.org/officeDocument/2006/relationships/image" Target="../media/image32.png"/><Relationship Id="rId5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Relationship Id="rId4" Type="http://schemas.openxmlformats.org/officeDocument/2006/relationships/image" Target="../media/image32.png"/><Relationship Id="rId5" Type="http://schemas.openxmlformats.org/officeDocument/2006/relationships/image" Target="../media/image43.png"/><Relationship Id="rId6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Relationship Id="rId4" Type="http://schemas.openxmlformats.org/officeDocument/2006/relationships/image" Target="../media/image32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Relationship Id="rId4" Type="http://schemas.openxmlformats.org/officeDocument/2006/relationships/image" Target="../media/image32.png"/><Relationship Id="rId5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Relationship Id="rId4" Type="http://schemas.openxmlformats.org/officeDocument/2006/relationships/image" Target="../media/image32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Relationship Id="rId7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Relationship Id="rId4" Type="http://schemas.openxmlformats.org/officeDocument/2006/relationships/hyperlink" Target="mailto:itsresearchsupport@humboldt.edu" TargetMode="External"/><Relationship Id="rId5" Type="http://schemas.openxmlformats.org/officeDocument/2006/relationships/hyperlink" Target="https://its.humboldt.edu/research/high-performance-computing" TargetMode="External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hyperlink" Target="mailto:itsresearchsupport@humboldt.edu" TargetMode="External"/><Relationship Id="rId5" Type="http://schemas.openxmlformats.org/officeDocument/2006/relationships/hyperlink" Target="https://its.humboldt.edu/research/high-performance-computing" TargetMode="External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/>
        </p:nvSpPr>
        <p:spPr>
          <a:xfrm>
            <a:off x="6592528" y="6275825"/>
            <a:ext cx="5312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Library 308 - </a:t>
            </a:r>
            <a:r>
              <a:rPr b="1" i="0" lang="en-US" sz="1200" u="none" cap="none" strike="noStrike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 </a:t>
            </a:r>
            <a:r>
              <a:rPr b="1" lang="en-US"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6/26/2025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3"/>
          <p:cNvSpPr txBox="1"/>
          <p:nvPr/>
        </p:nvSpPr>
        <p:spPr>
          <a:xfrm>
            <a:off x="104850" y="298050"/>
            <a:ext cx="6228900" cy="54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4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Intro to JupyterHub on the National Research Platform</a:t>
            </a:r>
            <a:endParaRPr sz="46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Presented by Cal Poly Humboldt - ITS</a:t>
            </a:r>
            <a:endParaRPr sz="1200"/>
          </a:p>
          <a:p>
            <a:pPr indent="0" lvl="0" marL="0" rtl="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Brian Campbell - Academic </a:t>
            </a:r>
            <a:r>
              <a:rPr lang="en-US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Technology</a:t>
            </a:r>
            <a:r>
              <a:rPr lang="en-US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Specialist</a:t>
            </a:r>
            <a:endParaRPr sz="12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Ravi Chalasani - ITS Research Support Technician</a:t>
            </a:r>
            <a:endParaRPr sz="12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t/>
            </a:r>
            <a:endParaRPr sz="46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37" name="Google Shape;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1600" y="1000"/>
            <a:ext cx="5740400" cy="59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/>
          <p:nvPr/>
        </p:nvSpPr>
        <p:spPr>
          <a:xfrm>
            <a:off x="810941" y="850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1215325" y="623350"/>
            <a:ext cx="10019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NRP Portal Logged-in Screen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p22" title="New_Portal_June_2025_Logged-in_scree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23825"/>
            <a:ext cx="11887203" cy="3789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22"/>
          <p:cNvCxnSpPr/>
          <p:nvPr/>
        </p:nvCxnSpPr>
        <p:spPr>
          <a:xfrm>
            <a:off x="11553900" y="1121950"/>
            <a:ext cx="172800" cy="17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/>
          <p:nvPr/>
        </p:nvSpPr>
        <p:spPr>
          <a:xfrm>
            <a:off x="810941" y="850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1119450" y="623350"/>
            <a:ext cx="9953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Jupyter… Hub, Notebook, etc</a:t>
            </a: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1119450" y="1753425"/>
            <a:ext cx="9596100" cy="4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JupyterLab: Local development environment for Jupyter Notebooks, allowing for markdown and code execution in “cells”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 is not a programming language, it supports other languages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JupyterHub (JH): Allows for execution of Jupyter Notebooks on a remote server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Instantly transferable from local computer to high-performance computing resources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Your data is stored in a 5GB Persistent Volume Claim (PVC)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Code will keep running as long as your browser tab is open to JH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Idle JH sessions </a:t>
            </a: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will</a:t>
            </a: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be terminated by NRP however your PVC data is preserved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810941" y="850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1215325" y="623350"/>
            <a:ext cx="9953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Local vs. NRP (with GPUs)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562" y="3683925"/>
            <a:ext cx="1706000" cy="17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 rotWithShape="1">
          <a:blip r:embed="rId5">
            <a:alphaModFix/>
          </a:blip>
          <a:srcRect b="0" l="0" r="71896" t="0"/>
          <a:stretch/>
        </p:blipFill>
        <p:spPr>
          <a:xfrm>
            <a:off x="8391088" y="3789075"/>
            <a:ext cx="1929477" cy="14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1789388" y="5295550"/>
            <a:ext cx="24543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2.879 s</a:t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" name="Google Shape;134;p24"/>
          <p:cNvSpPr txBox="1"/>
          <p:nvPr>
            <p:ph idx="2" type="body"/>
          </p:nvPr>
        </p:nvSpPr>
        <p:spPr>
          <a:xfrm>
            <a:off x="7976288" y="5295550"/>
            <a:ext cx="24543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0.000259 s</a:t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35" name="Google Shape;135;p24"/>
          <p:cNvCxnSpPr/>
          <p:nvPr/>
        </p:nvCxnSpPr>
        <p:spPr>
          <a:xfrm>
            <a:off x="3879900" y="4551025"/>
            <a:ext cx="432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136" name="Google Shape;136;p24"/>
          <p:cNvGraphicFramePr/>
          <p:nvPr/>
        </p:nvGraphicFramePr>
        <p:xfrm>
          <a:off x="3325650" y="188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{FC06E9EF-58CC-420C-91B5-2492F02BF92B}</a:tableStyleId>
              </a:tblPr>
              <a:tblGrid>
                <a:gridCol w="5732450"/>
              </a:tblGrid>
              <a:tr h="865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</a:t>
                      </a:r>
                      <a:r>
                        <a:rPr lang="en-US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batched_dot_mul_sum</a:t>
                      </a:r>
                      <a:r>
                        <a:rPr lang="en-US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(a, b):</a:t>
                      </a:r>
                      <a:br>
                        <a:rPr lang="en-US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US">
                          <a:solidFill>
                            <a:srgbClr val="A2FCA2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'''Computes batched dot by multiplying and summing'''</a:t>
                      </a:r>
                      <a:br>
                        <a:rPr lang="en-US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US">
                          <a:solidFill>
                            <a:srgbClr val="FCC28C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-US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a.mul(b).sum(</a:t>
                      </a:r>
                      <a:r>
                        <a:rPr lang="en-US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en-US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/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/>
          <p:nvPr/>
        </p:nvSpPr>
        <p:spPr>
          <a:xfrm>
            <a:off x="810941" y="850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1215325" y="623350"/>
            <a:ext cx="9953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Do I Access JupyterHub?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3" name="Google Shape;143;p2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1215325" y="1304200"/>
            <a:ext cx="9596100" cy="47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4"/>
              </a:rPr>
              <a:t>https://jupyterhub-west.nrp-nautilus.io/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https://github.com/cal-poly-humboldt/NRP-Tutorials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 CyberInfrastructure Logon (CILogon)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 Humboldt login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5686" y="2730575"/>
            <a:ext cx="342444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87875" y="3077698"/>
            <a:ext cx="3914225" cy="30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/>
          <p:nvPr/>
        </p:nvSpPr>
        <p:spPr>
          <a:xfrm>
            <a:off x="810941" y="850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1215325" y="623350"/>
            <a:ext cx="9953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JupyterHub Options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6679800" y="1304200"/>
            <a:ext cx="5346000" cy="47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Select Region if desired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GPU if needed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Graphics Processing Unit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additional brain for graphics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can be adapted for other compute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Select CPUs called cores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Central Processing Unit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It’s the brain of the computer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That’s where the math is done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825" y="1426150"/>
            <a:ext cx="5045775" cy="512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/>
          <p:nvPr/>
        </p:nvSpPr>
        <p:spPr>
          <a:xfrm>
            <a:off x="892650" y="3765450"/>
            <a:ext cx="4364700" cy="23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/>
          <p:nvPr/>
        </p:nvSpPr>
        <p:spPr>
          <a:xfrm>
            <a:off x="892650" y="4222650"/>
            <a:ext cx="4364700" cy="23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26"/>
          <p:cNvCxnSpPr>
            <a:endCxn id="156" idx="3"/>
          </p:cNvCxnSpPr>
          <p:nvPr/>
        </p:nvCxnSpPr>
        <p:spPr>
          <a:xfrm flipH="1">
            <a:off x="5257350" y="2224950"/>
            <a:ext cx="1411800" cy="1655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6"/>
          <p:cNvCxnSpPr>
            <a:endCxn id="157" idx="3"/>
          </p:cNvCxnSpPr>
          <p:nvPr/>
        </p:nvCxnSpPr>
        <p:spPr>
          <a:xfrm flipH="1">
            <a:off x="5257350" y="4102950"/>
            <a:ext cx="1399800" cy="234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/>
          <p:nvPr/>
        </p:nvSpPr>
        <p:spPr>
          <a:xfrm>
            <a:off x="810941" y="850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1215325" y="623350"/>
            <a:ext cx="9953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JupyterHub Options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6679800" y="1304200"/>
            <a:ext cx="5346000" cy="47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Select RAM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Random Access Memory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RAM larger </a:t>
            </a: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than</a:t>
            </a: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file size if possible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Select Image (environment)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If don’t know use default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Unless you are programming in R, then select R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825" y="1426150"/>
            <a:ext cx="5045775" cy="512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/>
          <p:nvPr/>
        </p:nvSpPr>
        <p:spPr>
          <a:xfrm>
            <a:off x="810950" y="4680650"/>
            <a:ext cx="4364700" cy="23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/>
          <p:nvPr/>
        </p:nvSpPr>
        <p:spPr>
          <a:xfrm>
            <a:off x="810950" y="5823650"/>
            <a:ext cx="4364700" cy="23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7"/>
          <p:cNvCxnSpPr>
            <a:endCxn id="169" idx="3"/>
          </p:cNvCxnSpPr>
          <p:nvPr/>
        </p:nvCxnSpPr>
        <p:spPr>
          <a:xfrm flipH="1">
            <a:off x="5175650" y="2403350"/>
            <a:ext cx="1481400" cy="239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7"/>
          <p:cNvCxnSpPr>
            <a:endCxn id="170" idx="3"/>
          </p:cNvCxnSpPr>
          <p:nvPr/>
        </p:nvCxnSpPr>
        <p:spPr>
          <a:xfrm flipH="1">
            <a:off x="5175650" y="4079150"/>
            <a:ext cx="1529100" cy="185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/>
          <p:nvPr/>
        </p:nvSpPr>
        <p:spPr>
          <a:xfrm>
            <a:off x="810941" y="850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1215325" y="623350"/>
            <a:ext cx="9953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JupyterHub Interface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7041400" y="1740025"/>
            <a:ext cx="4851600" cy="3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Graphical User Interface (GUI)</a:t>
            </a: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: 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File system explorer on the left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Notebooks etc. on the right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8550"/>
            <a:ext cx="6796075" cy="46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/>
          <p:nvPr/>
        </p:nvSpPr>
        <p:spPr>
          <a:xfrm>
            <a:off x="2235675" y="2058600"/>
            <a:ext cx="4659300" cy="410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/>
          <p:nvPr/>
        </p:nvSpPr>
        <p:spPr>
          <a:xfrm>
            <a:off x="260550" y="2141800"/>
            <a:ext cx="1737300" cy="424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/>
          <p:nvPr/>
        </p:nvSpPr>
        <p:spPr>
          <a:xfrm>
            <a:off x="810941" y="850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1215325" y="623350"/>
            <a:ext cx="9953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JupyterHub Interface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7305950" y="1740025"/>
            <a:ext cx="4510800" cy="3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File System</a:t>
            </a: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: 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upload files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download files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■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R-click the file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■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select Download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75" y="1633550"/>
            <a:ext cx="7001150" cy="464813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/>
          <p:nvPr/>
        </p:nvSpPr>
        <p:spPr>
          <a:xfrm>
            <a:off x="887100" y="1816225"/>
            <a:ext cx="306900" cy="15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/>
          <p:nvPr/>
        </p:nvSpPr>
        <p:spPr>
          <a:xfrm>
            <a:off x="1041650" y="3204725"/>
            <a:ext cx="1110900" cy="15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>
            <a:off x="810941" y="850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1215325" y="623350"/>
            <a:ext cx="9953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JupyterHub Interface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1" name="Google Shape;201;p3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7037475" y="2044825"/>
            <a:ext cx="4855500" cy="3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Notebook</a:t>
            </a: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: 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Cells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■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Markdown for notes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■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Code for Python or R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■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Output areas after the code runs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Pick which cells to run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8550"/>
            <a:ext cx="6796075" cy="46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/>
          <p:nvPr/>
        </p:nvSpPr>
        <p:spPr>
          <a:xfrm>
            <a:off x="2509100" y="2113350"/>
            <a:ext cx="4364700" cy="17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2509100" y="3335475"/>
            <a:ext cx="4364700" cy="339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2509050" y="3832550"/>
            <a:ext cx="4364700" cy="802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30"/>
          <p:cNvCxnSpPr>
            <a:endCxn id="204" idx="3"/>
          </p:cNvCxnSpPr>
          <p:nvPr/>
        </p:nvCxnSpPr>
        <p:spPr>
          <a:xfrm rot="10800000">
            <a:off x="6873800" y="2198850"/>
            <a:ext cx="1295400" cy="905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30"/>
          <p:cNvCxnSpPr>
            <a:endCxn id="205" idx="3"/>
          </p:cNvCxnSpPr>
          <p:nvPr/>
        </p:nvCxnSpPr>
        <p:spPr>
          <a:xfrm rot="10800000">
            <a:off x="6873800" y="3505275"/>
            <a:ext cx="962700" cy="74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30"/>
          <p:cNvCxnSpPr>
            <a:endCxn id="206" idx="3"/>
          </p:cNvCxnSpPr>
          <p:nvPr/>
        </p:nvCxnSpPr>
        <p:spPr>
          <a:xfrm flipH="1">
            <a:off x="6873750" y="4007750"/>
            <a:ext cx="1004100" cy="226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/>
          <p:nvPr/>
        </p:nvSpPr>
        <p:spPr>
          <a:xfrm>
            <a:off x="810941" y="850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1215325" y="623350"/>
            <a:ext cx="9953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JupyterHub Interface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7096900" y="2044825"/>
            <a:ext cx="4932600" cy="3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Click the + to use the Launcher</a:t>
            </a: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Open a New Tab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■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New Notebook File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■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Terminal Windows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25" y="1476650"/>
            <a:ext cx="6676049" cy="50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/>
          <p:nvPr/>
        </p:nvSpPr>
        <p:spPr>
          <a:xfrm>
            <a:off x="2447500" y="2004050"/>
            <a:ext cx="4148100" cy="427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1"/>
          <p:cNvSpPr/>
          <p:nvPr/>
        </p:nvSpPr>
        <p:spPr>
          <a:xfrm>
            <a:off x="5969800" y="1590325"/>
            <a:ext cx="306900" cy="27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/>
          <p:nvPr>
            <p:ph idx="1" type="body"/>
          </p:nvPr>
        </p:nvSpPr>
        <p:spPr>
          <a:xfrm>
            <a:off x="1215325" y="1304200"/>
            <a:ext cx="9596100" cy="47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3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Free</a:t>
            </a: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to access subject to accepting Acceptable Use Policy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Collection of computing resources housed under one umbrella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Funded by NSF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Grew out of the former Pacific Research Platform 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Distributed network of over 400 servers with massive computing power - https://dash.nrp-nautilus.io/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More computing power compared to running locally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Instantly scalable to higher workloads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" name="Google Shape;44;p14"/>
          <p:cNvSpPr/>
          <p:nvPr/>
        </p:nvSpPr>
        <p:spPr>
          <a:xfrm>
            <a:off x="810941" y="850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4"/>
          <p:cNvSpPr txBox="1"/>
          <p:nvPr/>
        </p:nvSpPr>
        <p:spPr>
          <a:xfrm>
            <a:off x="1215325" y="623350"/>
            <a:ext cx="92142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National</a:t>
            </a: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Research Platform</a:t>
            </a: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lang="en-US" sz="2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is the National Research Platform?</a:t>
            </a: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/>
          <p:nvPr/>
        </p:nvSpPr>
        <p:spPr>
          <a:xfrm>
            <a:off x="810941" y="850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1215325" y="623350"/>
            <a:ext cx="9953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JupyterHub Interface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7" name="Google Shape;227;p3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6787875" y="2044825"/>
            <a:ext cx="5277300" cy="3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Terminal: 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Linux Command Line Interface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■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Usually optional 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■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can use to install additional packages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Allows for installations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Command to try: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■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pwd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50" y="1523500"/>
            <a:ext cx="6311225" cy="50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/>
          <p:nvPr/>
        </p:nvSpPr>
        <p:spPr>
          <a:xfrm>
            <a:off x="2295100" y="1927850"/>
            <a:ext cx="4148100" cy="427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33"/>
          <p:cNvSpPr txBox="1"/>
          <p:nvPr/>
        </p:nvSpPr>
        <p:spPr>
          <a:xfrm>
            <a:off x="1119450" y="623350"/>
            <a:ext cx="9953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Interactive demo of JH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1119450" y="1304200"/>
            <a:ext cx="9596100" cy="47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/>
          <p:nvPr/>
        </p:nvSpPr>
        <p:spPr>
          <a:xfrm>
            <a:off x="810941" y="850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1215325" y="623350"/>
            <a:ext cx="99531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JupyterHub Environment: Linux Terminal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4" name="Google Shape;244;p3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p34"/>
          <p:cNvSpPr txBox="1"/>
          <p:nvPr/>
        </p:nvSpPr>
        <p:spPr>
          <a:xfrm>
            <a:off x="7366875" y="2170025"/>
            <a:ext cx="4228500" cy="3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Full Linux terminal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run commands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■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ex: pwd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500" y="2277575"/>
            <a:ext cx="47244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/>
          <p:nvPr/>
        </p:nvSpPr>
        <p:spPr>
          <a:xfrm>
            <a:off x="810941" y="469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1215325" y="242350"/>
            <a:ext cx="99531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JupyterHub Environment: Notebook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3" name="Google Shape;253;p3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9400" y="1987450"/>
            <a:ext cx="7000875" cy="40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/>
          <p:nvPr/>
        </p:nvSpPr>
        <p:spPr>
          <a:xfrm>
            <a:off x="1498200" y="2904525"/>
            <a:ext cx="2009700" cy="6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markdown</a:t>
            </a:r>
            <a:endParaRPr/>
          </a:p>
        </p:txBody>
      </p:sp>
      <p:sp>
        <p:nvSpPr>
          <p:cNvPr id="256" name="Google Shape;256;p35"/>
          <p:cNvSpPr/>
          <p:nvPr/>
        </p:nvSpPr>
        <p:spPr>
          <a:xfrm>
            <a:off x="1574400" y="4352325"/>
            <a:ext cx="2009700" cy="6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</a:t>
            </a:r>
            <a:endParaRPr/>
          </a:p>
        </p:txBody>
      </p:sp>
      <p:sp>
        <p:nvSpPr>
          <p:cNvPr id="257" name="Google Shape;257;p35"/>
          <p:cNvSpPr/>
          <p:nvPr/>
        </p:nvSpPr>
        <p:spPr>
          <a:xfrm>
            <a:off x="1574400" y="5266725"/>
            <a:ext cx="2009700" cy="6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</a:t>
            </a:r>
            <a:endParaRPr/>
          </a:p>
        </p:txBody>
      </p:sp>
      <p:pic>
        <p:nvPicPr>
          <p:cNvPr id="258" name="Google Shape;25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7475" y="2292250"/>
            <a:ext cx="1336000" cy="14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/>
          <p:nvPr/>
        </p:nvSpPr>
        <p:spPr>
          <a:xfrm>
            <a:off x="4449400" y="2226150"/>
            <a:ext cx="509700" cy="4518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/>
          <p:nvPr/>
        </p:nvSpPr>
        <p:spPr>
          <a:xfrm>
            <a:off x="810941" y="469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1215325" y="242350"/>
            <a:ext cx="99531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Python Basics: Math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66" name="Google Shape;266;p3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7475" y="2292250"/>
            <a:ext cx="1336000" cy="14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275" y="2226150"/>
            <a:ext cx="6945049" cy="34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/>
          <p:nvPr/>
        </p:nvSpPr>
        <p:spPr>
          <a:xfrm>
            <a:off x="810941" y="469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1215325" y="242350"/>
            <a:ext cx="99531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Python Basics: Looping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75" name="Google Shape;275;p3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6" name="Google Shape;2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7475" y="2292250"/>
            <a:ext cx="1336000" cy="14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000" y="1682650"/>
            <a:ext cx="5555378" cy="464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/>
          <p:nvPr/>
        </p:nvSpPr>
        <p:spPr>
          <a:xfrm>
            <a:off x="810941" y="469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1215325" y="242350"/>
            <a:ext cx="99531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Python Basics: Functions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4" name="Google Shape;284;p3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7475" y="2292250"/>
            <a:ext cx="1336000" cy="14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400" y="2063650"/>
            <a:ext cx="864870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/>
          <p:nvPr/>
        </p:nvSpPr>
        <p:spPr>
          <a:xfrm>
            <a:off x="810941" y="469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9"/>
          <p:cNvSpPr txBox="1"/>
          <p:nvPr/>
        </p:nvSpPr>
        <p:spPr>
          <a:xfrm>
            <a:off x="1215325" y="242350"/>
            <a:ext cx="99531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Python Basics: Libraries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3" name="Google Shape;293;p3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4" name="Google Shape;2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7475" y="2292250"/>
            <a:ext cx="1336000" cy="14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5000" y="2673250"/>
            <a:ext cx="744855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/>
          <p:nvPr/>
        </p:nvSpPr>
        <p:spPr>
          <a:xfrm>
            <a:off x="810941" y="469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0"/>
          <p:cNvSpPr txBox="1"/>
          <p:nvPr/>
        </p:nvSpPr>
        <p:spPr>
          <a:xfrm>
            <a:off x="1215325" y="242350"/>
            <a:ext cx="99531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Stress the CPU: Some Math in Serial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02" name="Google Shape;302;p4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3" name="Google Shape;3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7475" y="2292250"/>
            <a:ext cx="1336000" cy="14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150" y="1941100"/>
            <a:ext cx="4506943" cy="43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/>
          <p:nvPr/>
        </p:nvSpPr>
        <p:spPr>
          <a:xfrm>
            <a:off x="810941" y="469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1"/>
          <p:cNvSpPr txBox="1"/>
          <p:nvPr/>
        </p:nvSpPr>
        <p:spPr>
          <a:xfrm>
            <a:off x="1215325" y="242350"/>
            <a:ext cx="99531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Stress the CPU: Some Math in Serial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11" name="Google Shape;311;p4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2" name="Google Shape;31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50" y="1941100"/>
            <a:ext cx="4506943" cy="43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6493" y="2872625"/>
            <a:ext cx="5786352" cy="2393063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1"/>
          <p:cNvSpPr/>
          <p:nvPr/>
        </p:nvSpPr>
        <p:spPr>
          <a:xfrm>
            <a:off x="8690775" y="3761463"/>
            <a:ext cx="568500" cy="5250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1"/>
          <p:cNvSpPr txBox="1"/>
          <p:nvPr/>
        </p:nvSpPr>
        <p:spPr>
          <a:xfrm>
            <a:off x="5677863" y="1929100"/>
            <a:ext cx="49806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Running 1 CPU only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" type="body"/>
          </p:nvPr>
        </p:nvSpPr>
        <p:spPr>
          <a:xfrm>
            <a:off x="552575" y="1304200"/>
            <a:ext cx="10856400" cy="47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Black"/>
              <a:buChar char="●"/>
            </a:pPr>
            <a:r>
              <a:rPr b="1" lang="en-US" sz="27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Do Not Mine crypto</a:t>
            </a: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on NSF funded machines 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Black"/>
              <a:buChar char="○"/>
            </a:pPr>
            <a:r>
              <a:rPr b="1" lang="en-US" sz="2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federal crime</a:t>
            </a:r>
            <a:endParaRPr b="1" sz="28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 Black"/>
              <a:buChar char="●"/>
            </a:pPr>
            <a:r>
              <a:rPr b="1" lang="en-US" sz="27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Violators will get caught</a:t>
            </a:r>
            <a:endParaRPr b="1" sz="2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 Black"/>
              <a:buChar char="●"/>
            </a:pPr>
            <a:r>
              <a:rPr b="1" lang="en-US" sz="27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Violators </a:t>
            </a:r>
            <a:r>
              <a:rPr b="1" lang="en-US" sz="27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will be reported to the FBI</a:t>
            </a:r>
            <a:endParaRPr b="1" sz="2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 Black"/>
              <a:buChar char="●"/>
            </a:pPr>
            <a:r>
              <a:rPr b="1" lang="en-US" sz="27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Cluster users may not use the computers to enrich </a:t>
            </a:r>
            <a:r>
              <a:rPr b="1" lang="en-US" sz="27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themselves</a:t>
            </a:r>
            <a:r>
              <a:rPr b="1" lang="en-US" sz="27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financially</a:t>
            </a:r>
            <a:endParaRPr b="1" sz="2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 Black"/>
              <a:buChar char="○"/>
            </a:pPr>
            <a:r>
              <a:rPr b="1" lang="en-US" sz="27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Faculty/PIs: Please share this with your students</a:t>
            </a:r>
            <a:endParaRPr b="1" sz="2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2" name="Google Shape;52;p15"/>
          <p:cNvSpPr/>
          <p:nvPr/>
        </p:nvSpPr>
        <p:spPr>
          <a:xfrm>
            <a:off x="810941" y="850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5"/>
          <p:cNvSpPr txBox="1"/>
          <p:nvPr/>
        </p:nvSpPr>
        <p:spPr>
          <a:xfrm>
            <a:off x="1215325" y="623350"/>
            <a:ext cx="92142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National</a:t>
            </a: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Research Platform 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0388" y="2557450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/>
          <p:nvPr/>
        </p:nvSpPr>
        <p:spPr>
          <a:xfrm>
            <a:off x="810941" y="469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2"/>
          <p:cNvSpPr txBox="1"/>
          <p:nvPr/>
        </p:nvSpPr>
        <p:spPr>
          <a:xfrm>
            <a:off x="1215325" y="242350"/>
            <a:ext cx="99531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Stress the CPU: Some Math in Serial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22" name="Google Shape;322;p4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3" name="Google Shape;32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7475" y="2292250"/>
            <a:ext cx="1336000" cy="14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4034" y="4043575"/>
            <a:ext cx="42100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150" y="1941100"/>
            <a:ext cx="4506943" cy="439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2"/>
          <p:cNvSpPr/>
          <p:nvPr/>
        </p:nvSpPr>
        <p:spPr>
          <a:xfrm>
            <a:off x="1242650" y="4186925"/>
            <a:ext cx="568500" cy="5250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>
            <a:off x="7904225" y="4043575"/>
            <a:ext cx="568500" cy="5250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 txBox="1"/>
          <p:nvPr/>
        </p:nvSpPr>
        <p:spPr>
          <a:xfrm>
            <a:off x="5677863" y="1929100"/>
            <a:ext cx="49806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198 seconds for 1 CPU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/>
          <p:nvPr/>
        </p:nvSpPr>
        <p:spPr>
          <a:xfrm>
            <a:off x="810941" y="469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3"/>
          <p:cNvSpPr txBox="1"/>
          <p:nvPr/>
        </p:nvSpPr>
        <p:spPr>
          <a:xfrm>
            <a:off x="1215325" y="242350"/>
            <a:ext cx="99531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Multiprocessing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35" name="Google Shape;335;p4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6" name="Google Shape;33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9875" y="2292250"/>
            <a:ext cx="1336000" cy="14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6700" y="1377850"/>
            <a:ext cx="5277150" cy="34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" y="1377850"/>
            <a:ext cx="4537136" cy="38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3"/>
          <p:cNvSpPr txBox="1"/>
          <p:nvPr/>
        </p:nvSpPr>
        <p:spPr>
          <a:xfrm>
            <a:off x="5134975" y="5220125"/>
            <a:ext cx="49806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break up the code into 4 parts and run in parallel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0" name="Google Shape;340;p43"/>
          <p:cNvSpPr/>
          <p:nvPr/>
        </p:nvSpPr>
        <p:spPr>
          <a:xfrm>
            <a:off x="10107325" y="1627988"/>
            <a:ext cx="2009700" cy="453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 processes</a:t>
            </a:r>
            <a:endParaRPr/>
          </a:p>
        </p:txBody>
      </p:sp>
      <p:sp>
        <p:nvSpPr>
          <p:cNvPr id="341" name="Google Shape;341;p43"/>
          <p:cNvSpPr/>
          <p:nvPr/>
        </p:nvSpPr>
        <p:spPr>
          <a:xfrm>
            <a:off x="6634425" y="2678875"/>
            <a:ext cx="2009700" cy="453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</a:t>
            </a:r>
            <a:endParaRPr/>
          </a:p>
        </p:txBody>
      </p:sp>
      <p:sp>
        <p:nvSpPr>
          <p:cNvPr id="342" name="Google Shape;342;p43"/>
          <p:cNvSpPr/>
          <p:nvPr/>
        </p:nvSpPr>
        <p:spPr>
          <a:xfrm>
            <a:off x="6606000" y="3329800"/>
            <a:ext cx="2009700" cy="453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stop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/>
          <p:nvPr/>
        </p:nvSpPr>
        <p:spPr>
          <a:xfrm>
            <a:off x="810941" y="469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4"/>
          <p:cNvSpPr txBox="1"/>
          <p:nvPr/>
        </p:nvSpPr>
        <p:spPr>
          <a:xfrm>
            <a:off x="1215325" y="242350"/>
            <a:ext cx="99531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Multiprocessing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49" name="Google Shape;349;p4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9875" y="2292250"/>
            <a:ext cx="1336000" cy="14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5588" y="2602600"/>
            <a:ext cx="59531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4"/>
          <p:cNvSpPr/>
          <p:nvPr/>
        </p:nvSpPr>
        <p:spPr>
          <a:xfrm>
            <a:off x="5542900" y="3490350"/>
            <a:ext cx="1057800" cy="10230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4"/>
          <p:cNvSpPr txBox="1"/>
          <p:nvPr/>
        </p:nvSpPr>
        <p:spPr>
          <a:xfrm>
            <a:off x="2511700" y="5837050"/>
            <a:ext cx="669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4"/>
          <p:cNvSpPr txBox="1"/>
          <p:nvPr/>
        </p:nvSpPr>
        <p:spPr>
          <a:xfrm>
            <a:off x="2700863" y="1606825"/>
            <a:ext cx="49806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Running 4 CPUs simultaneously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/>
          <p:nvPr/>
        </p:nvSpPr>
        <p:spPr>
          <a:xfrm>
            <a:off x="810941" y="469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1215325" y="242350"/>
            <a:ext cx="99531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Multiprocessing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61" name="Google Shape;361;p4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2" name="Google Shape;3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9875" y="2292250"/>
            <a:ext cx="1336000" cy="14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6700" y="1377850"/>
            <a:ext cx="5277150" cy="34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" y="1377850"/>
            <a:ext cx="4537136" cy="38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5"/>
          <p:cNvSpPr/>
          <p:nvPr/>
        </p:nvSpPr>
        <p:spPr>
          <a:xfrm>
            <a:off x="1061150" y="4754100"/>
            <a:ext cx="568500" cy="5250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6700" y="4941050"/>
            <a:ext cx="44577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/>
          <p:nvPr/>
        </p:nvSpPr>
        <p:spPr>
          <a:xfrm>
            <a:off x="7246125" y="5813950"/>
            <a:ext cx="568500" cy="52500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5"/>
          <p:cNvSpPr txBox="1"/>
          <p:nvPr/>
        </p:nvSpPr>
        <p:spPr>
          <a:xfrm>
            <a:off x="959925" y="5602200"/>
            <a:ext cx="36984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About ¼ the time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/>
          <p:nvPr/>
        </p:nvSpPr>
        <p:spPr>
          <a:xfrm>
            <a:off x="810941" y="850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6"/>
          <p:cNvSpPr txBox="1"/>
          <p:nvPr/>
        </p:nvSpPr>
        <p:spPr>
          <a:xfrm>
            <a:off x="1215326" y="623350"/>
            <a:ext cx="9142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NRP Beyond JupyterHub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75" name="Google Shape;375;p4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6" name="Google Shape;376;p46"/>
          <p:cNvSpPr txBox="1"/>
          <p:nvPr/>
        </p:nvSpPr>
        <p:spPr>
          <a:xfrm>
            <a:off x="174725" y="1819750"/>
            <a:ext cx="10819800" cy="4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Margarete Walden Fisheries Simulation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Laptop - runtime is hours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Jupyter - runtime a few minutes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Kubernetes - increase parameters, automation, multiple parallel runs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Python automated Kubernetes - further increased automation, expanded scope of research 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/>
          <p:nvPr>
            <p:ph idx="1" type="body"/>
          </p:nvPr>
        </p:nvSpPr>
        <p:spPr>
          <a:xfrm>
            <a:off x="810950" y="1919925"/>
            <a:ext cx="9790800" cy="3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9560" lvl="0" marL="36576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SBS 413 (by appointment)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9560" lvl="0" marL="36576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Email: </a:t>
            </a:r>
            <a:r>
              <a:rPr b="1" lang="en-US" sz="2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4"/>
              </a:rPr>
              <a:t>itsresearchsupport@humboldt.edu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9560" lvl="0" marL="36576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a HelpDesk ticket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9560" lvl="0" marL="36576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Website: </a:t>
            </a:r>
            <a:r>
              <a:rPr b="1" lang="en-US" sz="2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https://its.humboldt.edu/research/high-performance-computing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marR="20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Phone: x4100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2" name="Google Shape;382;p47"/>
          <p:cNvSpPr/>
          <p:nvPr/>
        </p:nvSpPr>
        <p:spPr>
          <a:xfrm>
            <a:off x="810941" y="850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7"/>
          <p:cNvSpPr txBox="1"/>
          <p:nvPr/>
        </p:nvSpPr>
        <p:spPr>
          <a:xfrm>
            <a:off x="1215322" y="623350"/>
            <a:ext cx="64734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to Contact Us</a:t>
            </a:r>
            <a:endParaRPr b="1" i="0" sz="43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84" name="Google Shape;384;p4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5" name="Google Shape;38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1175" y="3144450"/>
            <a:ext cx="7048500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1215325" y="1304200"/>
            <a:ext cx="9596100" cy="47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URL for NRP Nautilus Portal: https://nrp.ai/viz/resources/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use the portal to create Namespaces for your projects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can add you and your students to your Namespace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You can check for available resources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NRP access is provided via Cyber Infrastructure CILogon and Authentik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" name="Google Shape;61;p16"/>
          <p:cNvSpPr/>
          <p:nvPr/>
        </p:nvSpPr>
        <p:spPr>
          <a:xfrm>
            <a:off x="810941" y="850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6"/>
          <p:cNvSpPr txBox="1"/>
          <p:nvPr/>
        </p:nvSpPr>
        <p:spPr>
          <a:xfrm>
            <a:off x="1215325" y="623350"/>
            <a:ext cx="10019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Accessing NRP Nautilus Portal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938" y="4605638"/>
            <a:ext cx="425767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869800" y="1919925"/>
            <a:ext cx="4784400" cy="43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" name="Google Shape;70;p17"/>
          <p:cNvSpPr/>
          <p:nvPr/>
        </p:nvSpPr>
        <p:spPr>
          <a:xfrm>
            <a:off x="810941" y="850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7"/>
          <p:cNvSpPr txBox="1"/>
          <p:nvPr/>
        </p:nvSpPr>
        <p:spPr>
          <a:xfrm>
            <a:off x="1215326" y="623350"/>
            <a:ext cx="9142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NRP </a:t>
            </a: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Support on Campus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17"/>
          <p:cNvSpPr txBox="1"/>
          <p:nvPr/>
        </p:nvSpPr>
        <p:spPr>
          <a:xfrm>
            <a:off x="510850" y="1744300"/>
            <a:ext cx="10481400" cy="43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Our process: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Initial consultation about your project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Team based help with accessing NRP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Uploading any preexisting code/Notebooks to JupyterHub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Troubleshooting, custom packages for specific needs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○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e.g. Otter-grader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Uploading/downloading data to/from NRP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Collaborate to adapt and improve processes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AutoNum type="arabicPeriod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Continued consultation until your project is successful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810950" y="1919925"/>
            <a:ext cx="9790800" cy="3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9560" lvl="0" marL="36576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SBS 413 (by appointment)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9560" lvl="0" marL="36576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Email: </a:t>
            </a:r>
            <a:r>
              <a:rPr b="1" lang="en-US" sz="2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4"/>
              </a:rPr>
              <a:t>itsresearchsupport@humboldt.edu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9560" lvl="0" marL="36576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Create a HelpDesk ticket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9560" lvl="0" marL="36576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Website: </a:t>
            </a:r>
            <a:r>
              <a:rPr b="1" lang="en-US" sz="2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https://its.humboldt.edu/research/high-performance-computing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0" marL="457200" marR="20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b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Phone: x4100</a:t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9" name="Google Shape;79;p18"/>
          <p:cNvSpPr/>
          <p:nvPr/>
        </p:nvSpPr>
        <p:spPr>
          <a:xfrm>
            <a:off x="810941" y="850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8"/>
          <p:cNvSpPr txBox="1"/>
          <p:nvPr/>
        </p:nvSpPr>
        <p:spPr>
          <a:xfrm>
            <a:off x="1215322" y="623350"/>
            <a:ext cx="64734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to Contact Us</a:t>
            </a:r>
            <a:endParaRPr b="1" i="0" sz="43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" name="Google Shape;8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1175" y="3144450"/>
            <a:ext cx="7048500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/>
          <p:nvPr/>
        </p:nvSpPr>
        <p:spPr>
          <a:xfrm>
            <a:off x="810941" y="850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1215325" y="623350"/>
            <a:ext cx="10019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NRP Portal Pre-Login Screen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" name="Google Shape;90;p19" title="New_Portal_June_2025_main_screen_prelog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46175"/>
            <a:ext cx="11887201" cy="377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810941" y="850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1215325" y="623350"/>
            <a:ext cx="10019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NRP Portal CILogon Screen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8" name="Google Shape;98;p20" title="New_Portal_June_2025_CILogon_scree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150" y="1529200"/>
            <a:ext cx="9538379" cy="512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>
            <a:off x="810941" y="850603"/>
            <a:ext cx="306900" cy="453600"/>
          </a:xfrm>
          <a:prstGeom prst="chevron">
            <a:avLst>
              <a:gd fmla="val 5041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2A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1215325" y="623350"/>
            <a:ext cx="10019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NRP Portal Authentik Screen</a:t>
            </a:r>
            <a:endParaRPr b="1" sz="43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6" name="Google Shape;106;p21" title="New_Portal_June_2025_Authentik_screen_post_logi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100" y="1578550"/>
            <a:ext cx="11192511" cy="4602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al Poly Humboldt Theme">
  <a:themeElements>
    <a:clrScheme name="Cal Poly Humboldt">
      <a:dk1>
        <a:srgbClr val="004C46"/>
      </a:dk1>
      <a:lt1>
        <a:srgbClr val="EFEEDC"/>
      </a:lt1>
      <a:dk2>
        <a:srgbClr val="008569"/>
      </a:dk2>
      <a:lt2>
        <a:srgbClr val="FFC72C"/>
      </a:lt2>
      <a:accent1>
        <a:srgbClr val="004C46"/>
      </a:accent1>
      <a:accent2>
        <a:srgbClr val="F2A900"/>
      </a:accent2>
      <a:accent3>
        <a:srgbClr val="00A883"/>
      </a:accent3>
      <a:accent4>
        <a:srgbClr val="98B8AD"/>
      </a:accent4>
      <a:accent5>
        <a:srgbClr val="007198"/>
      </a:accent5>
      <a:accent6>
        <a:srgbClr val="CDDAD5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al Poly Humboldt Theme">
  <a:themeElements>
    <a:clrScheme name="Cal Poly Humboldt">
      <a:dk1>
        <a:srgbClr val="004C46"/>
      </a:dk1>
      <a:lt1>
        <a:srgbClr val="EFEEDC"/>
      </a:lt1>
      <a:dk2>
        <a:srgbClr val="008569"/>
      </a:dk2>
      <a:lt2>
        <a:srgbClr val="FFC72C"/>
      </a:lt2>
      <a:accent1>
        <a:srgbClr val="004C46"/>
      </a:accent1>
      <a:accent2>
        <a:srgbClr val="F2A900"/>
      </a:accent2>
      <a:accent3>
        <a:srgbClr val="00A883"/>
      </a:accent3>
      <a:accent4>
        <a:srgbClr val="98B8AD"/>
      </a:accent4>
      <a:accent5>
        <a:srgbClr val="007198"/>
      </a:accent5>
      <a:accent6>
        <a:srgbClr val="CDDAD5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